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4" r:id="rId4"/>
  </p:sldMasterIdLst>
  <p:notesMasterIdLst>
    <p:notesMasterId r:id="rId17"/>
  </p:notesMasterIdLst>
  <p:handoutMasterIdLst>
    <p:handoutMasterId r:id="rId18"/>
  </p:handoutMasterIdLst>
  <p:sldIdLst>
    <p:sldId id="325" r:id="rId5"/>
    <p:sldId id="326" r:id="rId6"/>
    <p:sldId id="327" r:id="rId7"/>
    <p:sldId id="335" r:id="rId8"/>
    <p:sldId id="328" r:id="rId9"/>
    <p:sldId id="336" r:id="rId10"/>
    <p:sldId id="331" r:id="rId11"/>
    <p:sldId id="338" r:id="rId12"/>
    <p:sldId id="332" r:id="rId13"/>
    <p:sldId id="333" r:id="rId14"/>
    <p:sldId id="334" r:id="rId15"/>
    <p:sldId id="33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816" userDrawn="1">
          <p15:clr>
            <a:srgbClr val="A4A3A4"/>
          </p15:clr>
        </p15:guide>
        <p15:guide id="2" orient="horz" pos="38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771A"/>
    <a:srgbClr val="C9B227"/>
    <a:srgbClr val="FFFFFF"/>
    <a:srgbClr val="FFE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1" autoAdjust="0"/>
    <p:restoredTop sz="96247" autoAdjust="0"/>
  </p:normalViewPr>
  <p:slideViewPr>
    <p:cSldViewPr snapToGrid="0">
      <p:cViewPr varScale="1">
        <p:scale>
          <a:sx n="80" d="100"/>
          <a:sy n="80" d="100"/>
        </p:scale>
        <p:origin x="108" y="594"/>
      </p:cViewPr>
      <p:guideLst>
        <p:guide pos="816"/>
        <p:guide orient="horz" pos="3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A57456-157A-C12A-2FEC-91B7B9EE49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46761-828E-1508-56BD-BAEADF3486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95820-84BB-3447-8286-60A51307E7F2}" type="datetimeFigureOut">
              <a:rPr lang="en-US" smtClean="0"/>
              <a:t>8/6/2024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28A7E-6B0E-809C-73D1-4B5E2FF471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A5AA6-0C5B-430A-E0C4-C90B2F0A1C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476440-F66F-F947-8EFC-EA5202ACFD2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11763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8FC54-6AE4-6A4A-9756-823A0F1BE5A6}" type="datetimeFigureOut">
              <a:rPr lang="en-US" smtClean="0"/>
              <a:t>8/6/2024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9E9EB-07EB-9D44-9F5A-AB1FBECCDD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7587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10069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191072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774270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8661347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874962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79636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728481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09475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332814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1C745E-9B5A-59BF-BF50-4F251E39D58D}"/>
              </a:ext>
            </a:extLst>
          </p:cNvPr>
          <p:cNvSpPr/>
          <p:nvPr userDrawn="1"/>
        </p:nvSpPr>
        <p:spPr>
          <a:xfrm>
            <a:off x="304800" y="266701"/>
            <a:ext cx="11582400" cy="63245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</p:spPr>
        <p:txBody>
          <a:bodyPr/>
          <a:lstStyle>
            <a:lvl1pPr marL="0" indent="0" algn="ct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2B4A7EA-9E3F-9CE1-56B5-92F4FDDA69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4100" y="758952"/>
            <a:ext cx="7543800" cy="5029200"/>
          </a:xfrm>
          <a:custGeom>
            <a:avLst/>
            <a:gdLst>
              <a:gd name="connsiteX0" fmla="*/ 3567113 w 7543800"/>
              <a:gd name="connsiteY0" fmla="*/ 4869270 h 5029200"/>
              <a:gd name="connsiteX1" fmla="*/ 3567113 w 7543800"/>
              <a:gd name="connsiteY1" fmla="*/ 4957572 h 5029200"/>
              <a:gd name="connsiteX2" fmla="*/ 3976688 w 7543800"/>
              <a:gd name="connsiteY2" fmla="*/ 4957572 h 5029200"/>
              <a:gd name="connsiteX3" fmla="*/ 3976688 w 7543800"/>
              <a:gd name="connsiteY3" fmla="*/ 4869270 h 5029200"/>
              <a:gd name="connsiteX4" fmla="*/ 0 w 7543800"/>
              <a:gd name="connsiteY4" fmla="*/ 0 h 5029200"/>
              <a:gd name="connsiteX5" fmla="*/ 7543800 w 7543800"/>
              <a:gd name="connsiteY5" fmla="*/ 0 h 5029200"/>
              <a:gd name="connsiteX6" fmla="*/ 7543800 w 7543800"/>
              <a:gd name="connsiteY6" fmla="*/ 5029200 h 5029200"/>
              <a:gd name="connsiteX7" fmla="*/ 0 w 7543800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43800" h="5029200">
                <a:moveTo>
                  <a:pt x="3567113" y="4869270"/>
                </a:moveTo>
                <a:lnTo>
                  <a:pt x="3567113" y="4957572"/>
                </a:lnTo>
                <a:lnTo>
                  <a:pt x="3976688" y="4957572"/>
                </a:lnTo>
                <a:lnTo>
                  <a:pt x="3976688" y="4869270"/>
                </a:lnTo>
                <a:close/>
                <a:moveTo>
                  <a:pt x="0" y="0"/>
                </a:moveTo>
                <a:lnTo>
                  <a:pt x="7543800" y="0"/>
                </a:lnTo>
                <a:lnTo>
                  <a:pt x="7543800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2398E06-9E0E-BC81-DEB5-1DB2F863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08960"/>
            <a:ext cx="10515600" cy="640080"/>
          </a:xfrm>
        </p:spPr>
        <p:txBody>
          <a:bodyPr anchor="ctr"/>
          <a:lstStyle>
            <a:lvl1pPr algn="ctr">
              <a:defRPr sz="60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F70834-CB8D-A95B-D859-6E5B4C6B4F78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8245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94B2501-78A9-E41B-7C2D-09F09ADDCB5E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4462849" y="685800"/>
            <a:ext cx="7119551" cy="5486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124712"/>
            <a:ext cx="3886200" cy="548640"/>
          </a:xfrm>
        </p:spPr>
        <p:txBody>
          <a:bodyPr/>
          <a:lstStyle>
            <a:lvl1pPr>
              <a:defRPr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816352"/>
            <a:ext cx="3602736" cy="336499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000" cap="all" spc="0" baseline="0"/>
            </a:lvl1pPr>
            <a:lvl2pPr marL="228600">
              <a:defRPr spc="0" baseline="0"/>
            </a:lvl2pPr>
            <a:lvl3pPr marL="457200">
              <a:defRPr spc="0" baseline="0"/>
            </a:lvl3pPr>
            <a:lvl4pPr marL="685800">
              <a:defRPr spc="0" baseline="0"/>
            </a:lvl4pPr>
            <a:lvl5pPr marL="1143000"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6904" y="1188720"/>
            <a:ext cx="6638544" cy="448056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92E47F-4E2C-B4B2-51F0-43D9D15C5A60}"/>
              </a:ext>
            </a:extLst>
          </p:cNvPr>
          <p:cNvCxnSpPr>
            <a:cxnSpLocks/>
          </p:cNvCxnSpPr>
          <p:nvPr userDrawn="1"/>
        </p:nvCxnSpPr>
        <p:spPr>
          <a:xfrm>
            <a:off x="1295400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2044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027253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881D2A-2C75-8B2A-DA41-F42ABBA59A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56832" cy="685800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609600"/>
            <a:ext cx="6656832" cy="530352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1848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05600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 anchorCtr="0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1344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896335-CC4F-4D72-23F0-F7FBFA640021}"/>
              </a:ext>
            </a:extLst>
          </p:cNvPr>
          <p:cNvSpPr/>
          <p:nvPr userDrawn="1"/>
        </p:nvSpPr>
        <p:spPr>
          <a:xfrm>
            <a:off x="1295400" y="1492377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252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it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D0AC02C-19A4-4754-CC96-34357DEFF5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27048" y="1481328"/>
            <a:ext cx="9144000" cy="3886200"/>
          </a:xfrm>
          <a:custGeom>
            <a:avLst/>
            <a:gdLst>
              <a:gd name="connsiteX0" fmla="*/ 6521576 w 9144000"/>
              <a:gd name="connsiteY0" fmla="*/ 2811867 h 3886200"/>
              <a:gd name="connsiteX1" fmla="*/ 6521576 w 9144000"/>
              <a:gd name="connsiteY1" fmla="*/ 2900169 h 3886200"/>
              <a:gd name="connsiteX2" fmla="*/ 6931151 w 9144000"/>
              <a:gd name="connsiteY2" fmla="*/ 2900169 h 3886200"/>
              <a:gd name="connsiteX3" fmla="*/ 6931151 w 9144000"/>
              <a:gd name="connsiteY3" fmla="*/ 2811867 h 3886200"/>
              <a:gd name="connsiteX4" fmla="*/ 0 w 9144000"/>
              <a:gd name="connsiteY4" fmla="*/ 0 h 3886200"/>
              <a:gd name="connsiteX5" fmla="*/ 9144000 w 9144000"/>
              <a:gd name="connsiteY5" fmla="*/ 0 h 3886200"/>
              <a:gd name="connsiteX6" fmla="*/ 9144000 w 9144000"/>
              <a:gd name="connsiteY6" fmla="*/ 3886200 h 3886200"/>
              <a:gd name="connsiteX7" fmla="*/ 0 w 9144000"/>
              <a:gd name="connsiteY7" fmla="*/ 38862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86200">
                <a:moveTo>
                  <a:pt x="6521576" y="2811867"/>
                </a:moveTo>
                <a:lnTo>
                  <a:pt x="6521576" y="2900169"/>
                </a:lnTo>
                <a:lnTo>
                  <a:pt x="6931151" y="2900169"/>
                </a:lnTo>
                <a:lnTo>
                  <a:pt x="6931151" y="2811867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886200"/>
                </a:lnTo>
                <a:lnTo>
                  <a:pt x="0" y="3886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636" y="3200400"/>
            <a:ext cx="8110728" cy="457200"/>
          </a:xfrm>
        </p:spPr>
        <p:txBody>
          <a:bodyPr anchor="ctr"/>
          <a:lstStyle>
            <a:lvl1pPr algn="ctr">
              <a:defRPr sz="48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0" y="4745736"/>
            <a:ext cx="1389888" cy="1280160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E7004C-CFEF-6E88-A3C1-60FBC7F8CD13}"/>
              </a:ext>
            </a:extLst>
          </p:cNvPr>
          <p:cNvSpPr/>
          <p:nvPr userDrawn="1"/>
        </p:nvSpPr>
        <p:spPr>
          <a:xfrm>
            <a:off x="8048624" y="4293195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19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021824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98448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6200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7395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3427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73952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73952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08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708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6E73E07-0346-2BA8-44BC-6CB3BDEAAA99}"/>
              </a:ext>
            </a:extLst>
          </p:cNvPr>
          <p:cNvCxnSpPr>
            <a:cxnSpLocks/>
          </p:cNvCxnSpPr>
          <p:nvPr userDrawn="1"/>
        </p:nvCxnSpPr>
        <p:spPr>
          <a:xfrm>
            <a:off x="45924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E62977-27C7-5882-6A33-75257911D09A}"/>
              </a:ext>
            </a:extLst>
          </p:cNvPr>
          <p:cNvCxnSpPr>
            <a:cxnSpLocks/>
          </p:cNvCxnSpPr>
          <p:nvPr userDrawn="1"/>
        </p:nvCxnSpPr>
        <p:spPr>
          <a:xfrm>
            <a:off x="2004720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05476C-2972-A423-7282-BABA9AAB32E6}"/>
              </a:ext>
            </a:extLst>
          </p:cNvPr>
          <p:cNvCxnSpPr>
            <a:cxnSpLocks/>
          </p:cNvCxnSpPr>
          <p:nvPr userDrawn="1"/>
        </p:nvCxnSpPr>
        <p:spPr>
          <a:xfrm>
            <a:off x="9737699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E0D781B-3CB4-A523-427F-3D444B28E60E}"/>
              </a:ext>
            </a:extLst>
          </p:cNvPr>
          <p:cNvCxnSpPr>
            <a:cxnSpLocks/>
          </p:cNvCxnSpPr>
          <p:nvPr userDrawn="1"/>
        </p:nvCxnSpPr>
        <p:spPr>
          <a:xfrm>
            <a:off x="71832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0483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332720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3677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4528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4885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381744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1052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1052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34272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34272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4684061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2096160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983798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730623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09A756E1-5275-58A9-7B09-95BEA4F4FAC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63677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A4DA2F88-85BF-29B8-6321-AF19B25A626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224528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4636CEF4-05E9-F5BB-BD6F-6B081DBDCA9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885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67B57C06-A1D0-7C74-6A14-2BFF0B1FC17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81744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9844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9844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697C28E5-6260-6DA9-B4F0-665506F525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86200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A594A25E-7F2D-4188-16B7-C34485FDD2F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86200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584B38BF-6197-486D-7134-F86E1754AF7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51052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788F8D9-8CDB-C458-9AAD-0426AB467D2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1052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78447882-2C86-B3A7-9450-29A0778E1B0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34272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E321AAE1-532A-23F0-9108-055D0D7BDFB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34272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1BC4478-FBEA-422F-73BA-0A422F15D7EA}"/>
              </a:ext>
            </a:extLst>
          </p:cNvPr>
          <p:cNvCxnSpPr>
            <a:cxnSpLocks/>
          </p:cNvCxnSpPr>
          <p:nvPr userDrawn="1"/>
        </p:nvCxnSpPr>
        <p:spPr>
          <a:xfrm>
            <a:off x="4684061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2096160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9C9F7A3-B120-C59A-E379-173F84B7D153}"/>
              </a:ext>
            </a:extLst>
          </p:cNvPr>
          <p:cNvCxnSpPr>
            <a:cxnSpLocks/>
          </p:cNvCxnSpPr>
          <p:nvPr userDrawn="1"/>
        </p:nvCxnSpPr>
        <p:spPr>
          <a:xfrm>
            <a:off x="983798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073A4E7-9D16-A6C0-E297-A36B10A2FABB}"/>
              </a:ext>
            </a:extLst>
          </p:cNvPr>
          <p:cNvCxnSpPr>
            <a:cxnSpLocks/>
          </p:cNvCxnSpPr>
          <p:nvPr userDrawn="1"/>
        </p:nvCxnSpPr>
        <p:spPr>
          <a:xfrm>
            <a:off x="730623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7771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5175504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088" y="609600"/>
            <a:ext cx="10021824" cy="1252728"/>
          </a:xfrm>
        </p:spPr>
        <p:txBody>
          <a:bodyPr/>
          <a:lstStyle>
            <a:lvl1pPr algn="ctr">
              <a:lnSpc>
                <a:spcPts val="576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83280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83280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468112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8112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52944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552944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3383280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9637776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7552944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5468112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37776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637776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1298448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10611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0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5221224"/>
            <a:ext cx="3621024" cy="621792"/>
          </a:xfrm>
        </p:spPr>
        <p:txBody>
          <a:bodyPr/>
          <a:lstStyle>
            <a:lvl1pPr algn="l">
              <a:lnSpc>
                <a:spcPts val="576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0098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31266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152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218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769F54-E10C-40C4-5EFF-E8A9CA520AEC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6E7B1EF-9D07-1E66-7467-93C9AE48BD85}"/>
              </a:ext>
            </a:extLst>
          </p:cNvPr>
          <p:cNvCxnSpPr>
            <a:cxnSpLocks/>
          </p:cNvCxnSpPr>
          <p:nvPr userDrawn="1"/>
        </p:nvCxnSpPr>
        <p:spPr>
          <a:xfrm flipH="1">
            <a:off x="1219200" y="2871216"/>
            <a:ext cx="9595104" cy="0"/>
          </a:xfrm>
          <a:prstGeom prst="line">
            <a:avLst/>
          </a:prstGeom>
          <a:ln w="1270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0098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1266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3152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3218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476138-49FF-70BE-6359-0A511EFB243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30098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46EFC43B-3F8D-6957-F343-F3D9C3E7A71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98448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D6007DD2-0F2E-6F92-8457-FC670750ED3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1266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06C5667F-C463-51B6-B8D6-F757BDB8AFC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152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FF09CBB-BD48-E8E5-EECF-B6CBC36B236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218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337835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zon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9EF4E7-F4EF-FFCD-9B0C-961E519F6DDD}"/>
              </a:ext>
            </a:extLst>
          </p:cNvPr>
          <p:cNvSpPr/>
          <p:nvPr userDrawn="1"/>
        </p:nvSpPr>
        <p:spPr>
          <a:xfrm>
            <a:off x="5791200" y="0"/>
            <a:ext cx="64008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014216"/>
            <a:ext cx="4160520" cy="1828800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98080" y="621792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98080" y="1069848"/>
            <a:ext cx="3886200" cy="152704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98080" y="3172968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98080" y="3621024"/>
            <a:ext cx="3886200" cy="117957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D6DBECB-0E53-C186-A485-96A8FC1252C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98448" y="612648"/>
            <a:ext cx="3200400" cy="3200400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F0B28D44-29B3-3396-973D-82E3611612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98080" y="5129784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C06156AC-1153-3958-CFE6-6CDCC21C38A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8080" y="5568696"/>
            <a:ext cx="3886200" cy="90525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4CE90CA-176B-1E45-FECF-0290B1DCF55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45352" y="704088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365BC287-99EE-D6FA-48B9-1E6FFE9357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45352" y="3273552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ECE7A377-A1E6-77DF-79F9-F251BD75774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5352" y="5166360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D976B1-BEF2-CB69-E97E-A6DAD1F04689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1164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358819-7D9B-11CB-DBC5-CC8BC5C07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EB2EEB-FE70-98B2-9437-0E1E91F92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FAA902D-BDC9-E5AF-D40D-7B8DE616EBE0}"/>
              </a:ext>
            </a:extLst>
          </p:cNvPr>
          <p:cNvCxnSpPr>
            <a:cxnSpLocks/>
          </p:cNvCxnSpPr>
          <p:nvPr userDrawn="1"/>
        </p:nvCxnSpPr>
        <p:spPr>
          <a:xfrm>
            <a:off x="5890260" y="153619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A4017E-4CAA-8499-38AE-3A3306A7EB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34640" y="2057400"/>
            <a:ext cx="6519672" cy="2971800"/>
          </a:xfrm>
          <a:solidFill>
            <a:schemeClr val="accent4"/>
          </a:solidFill>
        </p:spPr>
        <p:txBody>
          <a:bodyPr lIns="576072" tIns="228600" rIns="576072" bIns="228600" anchor="ctr"/>
          <a:lstStyle>
            <a:lvl1pPr marL="0" indent="0" algn="ctr">
              <a:lnSpc>
                <a:spcPts val="2460"/>
              </a:lnSpc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103CB5-F9EF-D6DA-A5D4-DCCAEBEBE6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71216" y="5330952"/>
            <a:ext cx="6519672" cy="152704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17F00C-8F19-CB9F-D5BF-9A5F4C77E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324" y="609600"/>
            <a:ext cx="3959352" cy="53035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6269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C402F40-958A-D2BF-629C-39B659EC95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1999" cy="6858000"/>
          </a:xfrm>
          <a:custGeom>
            <a:avLst/>
            <a:gdLst>
              <a:gd name="connsiteX0" fmla="*/ 5890261 w 12191999"/>
              <a:gd name="connsiteY0" fmla="*/ 4496651 h 6858000"/>
              <a:gd name="connsiteX1" fmla="*/ 5890261 w 12191999"/>
              <a:gd name="connsiteY1" fmla="*/ 4584953 h 6858000"/>
              <a:gd name="connsiteX2" fmla="*/ 6299835 w 12191999"/>
              <a:gd name="connsiteY2" fmla="*/ 4584953 h 6858000"/>
              <a:gd name="connsiteX3" fmla="*/ 6299835 w 12191999"/>
              <a:gd name="connsiteY3" fmla="*/ 4496651 h 6858000"/>
              <a:gd name="connsiteX4" fmla="*/ 0 w 12191999"/>
              <a:gd name="connsiteY4" fmla="*/ 0 h 6858000"/>
              <a:gd name="connsiteX5" fmla="*/ 12191999 w 12191999"/>
              <a:gd name="connsiteY5" fmla="*/ 0 h 6858000"/>
              <a:gd name="connsiteX6" fmla="*/ 12191999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5890261" y="4496651"/>
                </a:moveTo>
                <a:lnTo>
                  <a:pt x="5890261" y="4584953"/>
                </a:lnTo>
                <a:lnTo>
                  <a:pt x="6299835" y="4584953"/>
                </a:lnTo>
                <a:lnTo>
                  <a:pt x="6299835" y="4496651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715" y="1485302"/>
            <a:ext cx="9120570" cy="3887396"/>
          </a:xfrm>
          <a:custGeom>
            <a:avLst/>
            <a:gdLst>
              <a:gd name="connsiteX0" fmla="*/ 4354545 w 9120570"/>
              <a:gd name="connsiteY0" fmla="*/ 3011350 h 3887396"/>
              <a:gd name="connsiteX1" fmla="*/ 4354545 w 9120570"/>
              <a:gd name="connsiteY1" fmla="*/ 3099652 h 3887396"/>
              <a:gd name="connsiteX2" fmla="*/ 4764120 w 9120570"/>
              <a:gd name="connsiteY2" fmla="*/ 3099652 h 3887396"/>
              <a:gd name="connsiteX3" fmla="*/ 4764120 w 9120570"/>
              <a:gd name="connsiteY3" fmla="*/ 3011350 h 3887396"/>
              <a:gd name="connsiteX4" fmla="*/ 0 w 9120570"/>
              <a:gd name="connsiteY4" fmla="*/ 0 h 3887396"/>
              <a:gd name="connsiteX5" fmla="*/ 9120570 w 9120570"/>
              <a:gd name="connsiteY5" fmla="*/ 0 h 3887396"/>
              <a:gd name="connsiteX6" fmla="*/ 9120570 w 9120570"/>
              <a:gd name="connsiteY6" fmla="*/ 3887396 h 3887396"/>
              <a:gd name="connsiteX7" fmla="*/ 0 w 9120570"/>
              <a:gd name="connsiteY7" fmla="*/ 3887396 h 38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20570" h="3887396">
                <a:moveTo>
                  <a:pt x="4354545" y="3011350"/>
                </a:moveTo>
                <a:lnTo>
                  <a:pt x="4354545" y="3099652"/>
                </a:lnTo>
                <a:lnTo>
                  <a:pt x="4764120" y="3099652"/>
                </a:lnTo>
                <a:lnTo>
                  <a:pt x="4764120" y="3011350"/>
                </a:lnTo>
                <a:close/>
                <a:moveTo>
                  <a:pt x="0" y="0"/>
                </a:moveTo>
                <a:lnTo>
                  <a:pt x="9120570" y="0"/>
                </a:lnTo>
                <a:lnTo>
                  <a:pt x="9120570" y="3887396"/>
                </a:lnTo>
                <a:lnTo>
                  <a:pt x="0" y="388739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bIns="1097280" anchor="b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612648"/>
            <a:ext cx="2286000" cy="228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5751576"/>
            <a:ext cx="9116568" cy="722376"/>
          </a:xfrm>
        </p:spPr>
        <p:txBody>
          <a:bodyPr anchor="ctr"/>
          <a:lstStyle>
            <a:lvl1pPr marL="0" indent="0" algn="ctr">
              <a:buNone/>
              <a:defRPr sz="2000" cap="all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9017C4-5BB0-DF6F-781B-FB81A3A5D977}"/>
              </a:ext>
            </a:extLst>
          </p:cNvPr>
          <p:cNvSpPr/>
          <p:nvPr userDrawn="1"/>
        </p:nvSpPr>
        <p:spPr>
          <a:xfrm>
            <a:off x="5890260" y="449665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10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074444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771172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212477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756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136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052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80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8B781E-1DEF-D486-F3E6-AF706599DAEE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04434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63" r:id="rId21"/>
    <p:sldLayoutId id="2147483667" r:id="rId22"/>
    <p:sldLayoutId id="2147483668" r:id="rId23"/>
    <p:sldLayoutId id="2147483669" r:id="rId24"/>
    <p:sldLayoutId id="2147483670" r:id="rId25"/>
    <p:sldLayoutId id="2147483671" r:id="rId26"/>
    <p:sldLayoutId id="2147483672" r:id="rId27"/>
    <p:sldLayoutId id="2147483673" r:id="rId28"/>
  </p:sldLayoutIdLst>
  <p:hf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1307D8B-2864-21B6-1CE1-B605F2928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Jack Bell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05E10E9-9AB7-0642-D4C4-DDFDAB7B5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2812"/>
            <a:ext cx="10515600" cy="174357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0" tIns="0" rIns="0" bIns="0" rtlCol="0" anchor="ctr" anchorCtr="0">
            <a:noAutofit/>
          </a:bodyPr>
          <a:lstStyle/>
          <a:p>
            <a:pPr algn="l"/>
            <a:r>
              <a:rPr lang="en-US" sz="48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25000"/>
                  </a:schemeClr>
                </a:solidFill>
              </a:rPr>
              <a:t>Rounded Cell Collision Detection Dynamics</a:t>
            </a:r>
          </a:p>
        </p:txBody>
      </p:sp>
      <p:pic>
        <p:nvPicPr>
          <p:cNvPr id="14" name="Picture 13" descr="A red and black logo">
            <a:extLst>
              <a:ext uri="{FF2B5EF4-FFF2-40B4-BE49-F238E27FC236}">
                <a16:creationId xmlns:a16="http://schemas.microsoft.com/office/drawing/2014/main" id="{C7381FE0-DEE9-686A-D8BF-181288E7D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928" y="3224239"/>
            <a:ext cx="2929244" cy="7811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 descr="A picture containing graphics, circle, symbol, screenshot">
            <a:extLst>
              <a:ext uri="{FF2B5EF4-FFF2-40B4-BE49-F238E27FC236}">
                <a16:creationId xmlns:a16="http://schemas.microsoft.com/office/drawing/2014/main" id="{55A37412-187D-087C-306B-92B23061E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>
            <a:off x="4845245" y="2969922"/>
            <a:ext cx="1147734" cy="12897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D003BB5-6BC6-341D-A856-E3A3958496D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72889" y="2665562"/>
            <a:ext cx="4800274" cy="29536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5215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descr="Line And Dots">
            <a:extLst>
              <a:ext uri="{FF2B5EF4-FFF2-40B4-BE49-F238E27FC236}">
                <a16:creationId xmlns:a16="http://schemas.microsoft.com/office/drawing/2014/main" id="{D173C5ED-F2A3-AE26-28F6-9D92B4BD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555" r="18689" b="-1"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pPr algn="l"/>
            <a:r>
              <a:rPr lang="en-US" sz="3700" b="1" cap="none" spc="0" dirty="0">
                <a:ln w="22225">
                  <a:solidFill>
                    <a:schemeClr val="accent2"/>
                  </a:solidFill>
                  <a:prstDash val="solid"/>
                </a:ln>
              </a:rPr>
              <a:t>Resources Needed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4950" y="1933574"/>
            <a:ext cx="7084655" cy="2924175"/>
          </a:xfrm>
          <a:solidFill>
            <a:schemeClr val="accent6">
              <a:lumMod val="50000"/>
            </a:schemeClr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635000"/>
          </a:effectLst>
        </p:spPr>
        <p:txBody>
          <a:bodyPr wrap="square" anchor="ctr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pc="0" dirty="0"/>
              <a:t>Physical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4 other platforms (CPU-Nvidia GPU) to record performance tests for paper 1.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pc="0" dirty="0"/>
              <a:t>Help and advice getting published.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pc="0" dirty="0"/>
              <a:t>Starting at the top…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8BC6-DD9D-7F06-3B9F-9F2B462E49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dirty="0"/>
              <a:t>RCCD Paper 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700009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descr="Line And Dots">
            <a:extLst>
              <a:ext uri="{FF2B5EF4-FFF2-40B4-BE49-F238E27FC236}">
                <a16:creationId xmlns:a16="http://schemas.microsoft.com/office/drawing/2014/main" id="{D173C5ED-F2A3-AE26-28F6-9D92B4BD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555" r="18689" b="-1"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pPr algn="l"/>
            <a:r>
              <a:rPr lang="en-US" sz="3700" b="1" cap="none" spc="0" dirty="0">
                <a:ln w="22225">
                  <a:solidFill>
                    <a:schemeClr val="accent2"/>
                  </a:solidFill>
                  <a:prstDash val="solid"/>
                </a:ln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4950" y="1933575"/>
            <a:ext cx="7084655" cy="2399328"/>
          </a:xfrm>
          <a:solidFill>
            <a:schemeClr val="accent6">
              <a:lumMod val="50000"/>
            </a:schemeClr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635000"/>
          </a:effectLst>
        </p:spPr>
        <p:txBody>
          <a:bodyPr wrap="square" anchor="ctr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pc="0" dirty="0"/>
              <a:t>I think this is a novel system, at least a rethink </a:t>
            </a:r>
            <a:r>
              <a:rPr lang="en-US" spc="0" dirty="0" err="1"/>
              <a:t>oF</a:t>
            </a:r>
            <a:r>
              <a:rPr lang="en-US" spc="0" dirty="0"/>
              <a:t> CD in the current GPU-Driven environment.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pc="0" dirty="0"/>
              <a:t>It is at least worth the risk of continuing development.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8BC6-DD9D-7F06-3B9F-9F2B462E49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dirty="0"/>
              <a:t>RCCD Paper 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619205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descr="Line And Dots">
            <a:extLst>
              <a:ext uri="{FF2B5EF4-FFF2-40B4-BE49-F238E27FC236}">
                <a16:creationId xmlns:a16="http://schemas.microsoft.com/office/drawing/2014/main" id="{D173C5ED-F2A3-AE26-28F6-9D92B4BD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555" r="18689" b="-1"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pPr algn="l"/>
            <a:r>
              <a:rPr lang="en-US" sz="3700" b="1" cap="none" spc="0" dirty="0">
                <a:ln w="22225">
                  <a:solidFill>
                    <a:schemeClr val="accent2"/>
                  </a:solidFill>
                  <a:prstDash val="solid"/>
                </a:ln>
              </a:rPr>
              <a:t>Done…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71650" y="2390775"/>
            <a:ext cx="7084655" cy="3047028"/>
          </a:xfrm>
          <a:solidFill>
            <a:schemeClr val="accent6">
              <a:lumMod val="50000"/>
            </a:schemeClr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635000"/>
          </a:effectLst>
        </p:spPr>
        <p:txBody>
          <a:bodyPr wrap="square" anchor="ctr" anchorCtr="0">
            <a:noAutofit/>
          </a:bodyPr>
          <a:lstStyle/>
          <a:p>
            <a:r>
              <a:rPr lang="en-US" sz="11500" spc="0" dirty="0"/>
              <a:t>		FIN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8BC6-DD9D-7F06-3B9F-9F2B462E49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dirty="0"/>
              <a:t>RCCD Paper 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525436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B422-1287-FCEB-63CE-599FDC846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tIns="0" rIns="0" bIns="0" rtlCol="0" anchor="t" anchorCtr="0">
            <a:noAutofit/>
          </a:bodyPr>
          <a:lstStyle/>
          <a:p>
            <a:pPr algn="l"/>
            <a:r>
              <a:rPr lang="en-US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25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38CD2-9585-7E51-5359-D52935A77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816352"/>
            <a:ext cx="3602736" cy="295579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Intro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Current Status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Goals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Resources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SUMMARY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6DE2E-F5E3-8CAF-A5C3-E67C03F538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EDB55-C0CF-1610-24F0-07462C63BCE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-242951" y="1317624"/>
            <a:ext cx="1784350" cy="457200"/>
          </a:xfrm>
        </p:spPr>
        <p:txBody>
          <a:bodyPr/>
          <a:lstStyle/>
          <a:p>
            <a:r>
              <a:rPr lang="en-US" dirty="0"/>
              <a:t>RCCD RI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AD3F5D-F916-AF7B-9EB8-1AD23FEAD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8577" y="2482696"/>
            <a:ext cx="4829849" cy="174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866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descr="Line And Dots">
            <a:extLst>
              <a:ext uri="{FF2B5EF4-FFF2-40B4-BE49-F238E27FC236}">
                <a16:creationId xmlns:a16="http://schemas.microsoft.com/office/drawing/2014/main" id="{D173C5ED-F2A3-AE26-28F6-9D92B4BD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555" r="18689" b="-1"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pPr algn="l"/>
            <a:r>
              <a:rPr lang="en-US" sz="3700" b="1" cap="none" spc="0" dirty="0">
                <a:ln w="22225">
                  <a:solidFill>
                    <a:schemeClr val="accent2"/>
                  </a:solidFill>
                  <a:prstDash val="solid"/>
                </a:ln>
              </a:rPr>
              <a:t>Current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99828" y="2762251"/>
            <a:ext cx="6420676" cy="3415004"/>
          </a:xfrm>
          <a:solidFill>
            <a:schemeClr val="accent6">
              <a:lumMod val="50000"/>
            </a:schemeClr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635000"/>
          </a:effectLst>
        </p:spPr>
        <p:txBody>
          <a:bodyPr wrap="square" anchor="ctr" anchorCtr="0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Rounded Cell Collision Detection on the GPU.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Can still increase parallelism.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Novelty?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/>
              <a:t>At least a complete rethink of CD in the current GPU-Driven environment.</a:t>
            </a:r>
            <a:endParaRPr lang="en-US" spc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8BC6-DD9D-7F06-3B9F-9F2B462E49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dirty="0"/>
              <a:t>RCCD Paper 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81013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descr="Line And Dots">
            <a:extLst>
              <a:ext uri="{FF2B5EF4-FFF2-40B4-BE49-F238E27FC236}">
                <a16:creationId xmlns:a16="http://schemas.microsoft.com/office/drawing/2014/main" id="{D173C5ED-F2A3-AE26-28F6-9D92B4BD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555" r="18689" b="-1"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pPr algn="l"/>
            <a:r>
              <a:rPr lang="en-US" sz="3700" b="1" cap="none" dirty="0">
                <a:ln w="22225">
                  <a:solidFill>
                    <a:schemeClr val="accent2"/>
                  </a:solidFill>
                  <a:prstDash val="solid"/>
                </a:ln>
              </a:rPr>
              <a:t>Intro</a:t>
            </a:r>
            <a:endParaRPr lang="en-US" sz="3700" b="1" cap="none" spc="0" dirty="0">
              <a:ln w="22225">
                <a:solidFill>
                  <a:schemeClr val="accent2"/>
                </a:solidFill>
                <a:prstDash val="solid"/>
              </a:ln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61778" y="1429769"/>
            <a:ext cx="6420676" cy="4041619"/>
          </a:xfrm>
          <a:solidFill>
            <a:schemeClr val="accent6">
              <a:lumMod val="50000"/>
            </a:schemeClr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635000"/>
          </a:effectLst>
        </p:spPr>
        <p:txBody>
          <a:bodyPr wrap="square" tIns="0" bIns="0" anchor="ctr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Rounded Cell Collision Detection.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Three planned papers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/>
              <a:t>(1) RCCD on the GPU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dirty="0"/>
              <a:t>Near complete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/>
              <a:t>(2) RCCD Dynamics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dirty="0"/>
              <a:t>In process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/>
              <a:t>(3) RCCD Real Gasses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dirty="0"/>
              <a:t>Planned</a:t>
            </a:r>
            <a:endParaRPr lang="en-US" spc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8BC6-DD9D-7F06-3B9F-9F2B462E49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dirty="0"/>
              <a:t>RCCD Paper 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32921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descr="Line And Dots">
            <a:extLst>
              <a:ext uri="{FF2B5EF4-FFF2-40B4-BE49-F238E27FC236}">
                <a16:creationId xmlns:a16="http://schemas.microsoft.com/office/drawing/2014/main" id="{D173C5ED-F2A3-AE26-28F6-9D92B4BD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555" r="18689" b="-1"/>
          <a:stretch/>
        </p:blipFill>
        <p:spPr>
          <a:xfrm>
            <a:off x="20" y="0"/>
            <a:ext cx="12191980" cy="685799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pPr algn="l"/>
            <a:r>
              <a:rPr lang="en-US" sz="3700" b="1" cap="none" spc="0" dirty="0">
                <a:ln w="22225">
                  <a:solidFill>
                    <a:schemeClr val="accent2"/>
                  </a:solidFill>
                  <a:prstDash val="solid"/>
                </a:ln>
              </a:rPr>
              <a:t>Current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61777" y="2286000"/>
            <a:ext cx="7084655" cy="3170853"/>
          </a:xfrm>
          <a:solidFill>
            <a:schemeClr val="accent6">
              <a:lumMod val="50000"/>
            </a:schemeClr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635000"/>
          </a:effectLst>
        </p:spPr>
        <p:txBody>
          <a:bodyPr wrap="square" anchor="ctr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Rounded Cell Collision Detection dynamics (Paper 1).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Need to test and add section on different types of duplications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Need to make it fully parallel in both compute and graphics pipelines.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Need to test on more machines.</a:t>
            </a:r>
          </a:p>
          <a:p>
            <a:pPr lvl="1"/>
            <a:r>
              <a:rPr lang="en-US" spc="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pc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8BC6-DD9D-7F06-3B9F-9F2B462E49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dirty="0"/>
              <a:t>RCCD Paper 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892069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descr="Line And Dots">
            <a:extLst>
              <a:ext uri="{FF2B5EF4-FFF2-40B4-BE49-F238E27FC236}">
                <a16:creationId xmlns:a16="http://schemas.microsoft.com/office/drawing/2014/main" id="{D173C5ED-F2A3-AE26-28F6-9D92B4BD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555" r="18689" b="-1"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pPr algn="l"/>
            <a:r>
              <a:rPr lang="en-US" sz="3700" b="1" cap="none" spc="0" dirty="0">
                <a:ln w="22225">
                  <a:solidFill>
                    <a:schemeClr val="accent2"/>
                  </a:solidFill>
                  <a:prstDash val="solid"/>
                </a:ln>
              </a:rPr>
              <a:t>Current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61777" y="2286000"/>
            <a:ext cx="7084655" cy="3170853"/>
          </a:xfrm>
          <a:solidFill>
            <a:schemeClr val="accent6">
              <a:lumMod val="50000"/>
            </a:schemeClr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635000"/>
          </a:effectLst>
        </p:spPr>
        <p:txBody>
          <a:bodyPr wrap="square" anchor="ctr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Rounded Cell Collision Detection dynamics (Paper 2).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80% done with elastic collisions for solids.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Need inelastic collisions for gases.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Need repulsion and attraction for phase change.</a:t>
            </a:r>
            <a:endParaRPr lang="en-US" spc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8BC6-DD9D-7F06-3B9F-9F2B462E49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dirty="0"/>
              <a:t>RCCD Paper 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1416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descr="Line And Dots">
            <a:extLst>
              <a:ext uri="{FF2B5EF4-FFF2-40B4-BE49-F238E27FC236}">
                <a16:creationId xmlns:a16="http://schemas.microsoft.com/office/drawing/2014/main" id="{D173C5ED-F2A3-AE26-28F6-9D92B4BD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555" r="18689" b="-1"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pPr algn="l"/>
            <a:r>
              <a:rPr lang="en-US" sz="3700" b="1" cap="none" spc="0" dirty="0">
                <a:ln w="22225">
                  <a:solidFill>
                    <a:schemeClr val="accent2"/>
                  </a:solidFill>
                  <a:prstDash val="solid"/>
                </a:ln>
              </a:rPr>
              <a:t>Current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9427" y="1352551"/>
            <a:ext cx="7084655" cy="4723428"/>
          </a:xfrm>
          <a:solidFill>
            <a:schemeClr val="accent6">
              <a:lumMod val="50000"/>
            </a:schemeClr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635000"/>
          </a:effectLst>
        </p:spPr>
        <p:txBody>
          <a:bodyPr wrap="square" anchor="ctr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Demonstration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Simulation Setup 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/>
              <a:t>Speed calculations.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Simple Flow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Boundary (on off)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Slice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Evaluate Main Dialog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Evaluate Gradient plot</a:t>
            </a:r>
            <a:endParaRPr lang="en-US" spc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8BC6-DD9D-7F06-3B9F-9F2B462E49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dirty="0"/>
              <a:t>RCCD Paper 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835049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descr="Line And Dots">
            <a:extLst>
              <a:ext uri="{FF2B5EF4-FFF2-40B4-BE49-F238E27FC236}">
                <a16:creationId xmlns:a16="http://schemas.microsoft.com/office/drawing/2014/main" id="{D173C5ED-F2A3-AE26-28F6-9D92B4BD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555" r="18689" b="-1"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pPr algn="l"/>
            <a:r>
              <a:rPr lang="en-US" sz="3700" b="1" cap="none" spc="0" dirty="0">
                <a:ln w="22225">
                  <a:solidFill>
                    <a:schemeClr val="accent2"/>
                  </a:solidFill>
                  <a:prstDash val="solid"/>
                </a:ln>
              </a:rPr>
              <a:t>Current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9427" y="1352551"/>
            <a:ext cx="7084655" cy="4723428"/>
          </a:xfrm>
          <a:solidFill>
            <a:schemeClr val="accent6">
              <a:lumMod val="50000"/>
            </a:schemeClr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635000"/>
          </a:effectLst>
        </p:spPr>
        <p:txBody>
          <a:bodyPr wrap="square" anchor="ctr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Why do we need really fast collision detection?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pc="0" dirty="0"/>
              <a:t>There are speed limits..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/>
              <a:t>How many frames are need for the particles to overlap?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dirty="0"/>
              <a:t>For inelastic collisions, particles need to overlap for a sufficient period of time.</a:t>
            </a:r>
          </a:p>
          <a:p>
            <a:pPr marL="2286000" lvl="4" indent="-457200">
              <a:buFont typeface="Arial" panose="020B0604020202020204" pitchFamily="34" charset="0"/>
              <a:buChar char="•"/>
            </a:pPr>
            <a:r>
              <a:rPr lang="en-US" dirty="0"/>
              <a:t>Bonding phase change, temperature, pressure, attract, repulsion. 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dirty="0"/>
              <a:t>Requires small </a:t>
            </a:r>
            <a:r>
              <a:rPr lang="en-US" i="1" dirty="0"/>
              <a:t>dt</a:t>
            </a:r>
            <a:r>
              <a:rPr lang="en-US" dirty="0"/>
              <a:t> so we need more frames per second to have </a:t>
            </a:r>
            <a:r>
              <a:rPr lang="en-US" dirty="0" err="1"/>
              <a:t>realtime</a:t>
            </a:r>
            <a:r>
              <a:rPr lang="en-US" dirty="0"/>
              <a:t> movement.</a:t>
            </a:r>
            <a:endParaRPr lang="en-US" spc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8BC6-DD9D-7F06-3B9F-9F2B462E49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dirty="0"/>
              <a:t>RCCD Paper 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695257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6" descr="Line And Dots">
            <a:extLst>
              <a:ext uri="{FF2B5EF4-FFF2-40B4-BE49-F238E27FC236}">
                <a16:creationId xmlns:a16="http://schemas.microsoft.com/office/drawing/2014/main" id="{D173C5ED-F2A3-AE26-28F6-9D92B4BDC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6555" r="18689" b="-1"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pPr algn="l"/>
            <a:r>
              <a:rPr lang="en-US" sz="3700" b="1" cap="none" spc="0" dirty="0">
                <a:ln w="22225">
                  <a:solidFill>
                    <a:schemeClr val="accent2"/>
                  </a:solidFill>
                  <a:prstDash val="solid"/>
                </a:ln>
              </a:rPr>
              <a:t>Goals For Next Semester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1924050"/>
            <a:ext cx="7084655" cy="3170853"/>
          </a:xfrm>
          <a:solidFill>
            <a:schemeClr val="accent6">
              <a:lumMod val="50000"/>
            </a:schemeClr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softEdge rad="635000"/>
          </a:effectLst>
        </p:spPr>
        <p:txBody>
          <a:bodyPr wrap="square" anchor="ctr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Plan for Fall 2024.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Be in PhD program before end of this semester (Aug. 8).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Finish paper 1 and get submit it to journal.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Apply for outside financial support.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/>
              <a:t>A working system with a great deal of research and work already done.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pc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5DF2D63-3FF5-D547-96B9-BE9CCD1ABA58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8BC6-DD9D-7F06-3B9F-9F2B462E498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dirty="0"/>
              <a:t>RCCD Paper 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7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33A0B7-E0F6-DCEF-8FFE-DFF630736C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6189" y="5472056"/>
            <a:ext cx="5630061" cy="80973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70196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746342-5E84-430E-9251-61001F208E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EB2FABB-45EC-440E-B647-8CA57BA45A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8B3377-22F1-4153-96F0-CC2E4BE41C5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1958</TotalTime>
  <Words>406</Words>
  <Application>Microsoft Office PowerPoint</Application>
  <PresentationFormat>Widescreen</PresentationFormat>
  <Paragraphs>87</Paragraphs>
  <Slides>12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Century Gothic</vt:lpstr>
      <vt:lpstr>Vapor Trail</vt:lpstr>
      <vt:lpstr>Rounded Cell Collision Detection Dynamics</vt:lpstr>
      <vt:lpstr>Agenda</vt:lpstr>
      <vt:lpstr>Current Status</vt:lpstr>
      <vt:lpstr>Intro</vt:lpstr>
      <vt:lpstr>Current Status</vt:lpstr>
      <vt:lpstr>Current Status</vt:lpstr>
      <vt:lpstr>Current Status</vt:lpstr>
      <vt:lpstr>Current Status</vt:lpstr>
      <vt:lpstr>Goals For Next Semester</vt:lpstr>
      <vt:lpstr>Resources Needed</vt:lpstr>
      <vt:lpstr>Summary</vt:lpstr>
      <vt:lpstr>Done…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DISCOVERY</dc:title>
  <dc:creator>Bell,Jackie M</dc:creator>
  <cp:lastModifiedBy>Bell,Jackie M</cp:lastModifiedBy>
  <cp:revision>85</cp:revision>
  <dcterms:created xsi:type="dcterms:W3CDTF">2023-06-03T18:43:02Z</dcterms:created>
  <dcterms:modified xsi:type="dcterms:W3CDTF">2024-08-06T14:35:37Z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